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B0CB"/>
    <a:srgbClr val="6486B0"/>
    <a:srgbClr val="BAD1E8"/>
    <a:srgbClr val="A6C4E2"/>
    <a:srgbClr val="336699"/>
    <a:srgbClr val="326598"/>
    <a:srgbClr val="BBCCE3"/>
    <a:srgbClr val="396FA4"/>
    <a:srgbClr val="FFFFFF"/>
    <a:srgbClr val="9EC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26" d="100"/>
          <a:sy n="26" d="100"/>
        </p:scale>
        <p:origin x="1392" y="-22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D311923-96B9-FFCF-8D48-BAEEBDDF2E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D694A2-B8BE-9B20-7DE6-1070381D1D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78E75-3014-40AB-AA09-048183E7B859}" type="datetimeFigureOut">
              <a:rPr lang="uk-UA" smtClean="0"/>
              <a:t>10.05.2024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B24691-5FDC-34C7-9654-8740427CC4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7C6338-ED79-79A8-E7A9-D6F795FCC6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CC3E3-C232-4C75-AAF8-C9E1423008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9815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A76D0-A88F-4DF0-8E9C-28F7BB1F1B66}" type="datetimeFigureOut">
              <a:rPr lang="uk-UA" smtClean="0"/>
              <a:t>10.05.2024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85B5C-8A03-4F5C-824A-C6E16A206E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45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85B5C-8A03-4F5C-824A-C6E16A206E74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2929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9BF17BF3-19A5-4240-A8F6-2C759D768CFE}" type="datetimeFigureOut">
              <a:rPr lang="uk-UA" smtClean="0"/>
              <a:t>10.05.2024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A210EA0-AD8B-470B-B8DA-2A9BE1661F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389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текст, круг, Шрифт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CEF17727-47C1-5A6D-FB59-12A9D2559F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88"/>
          <a:stretch/>
        </p:blipFill>
        <p:spPr>
          <a:xfrm>
            <a:off x="23365020" y="849085"/>
            <a:ext cx="6090319" cy="542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02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EDE22B-6CE9-7894-77A7-648AF36E84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05CEE8B8-E7F3-8D7C-D0B0-5832E44DC4A1}"/>
              </a:ext>
            </a:extLst>
          </p:cNvPr>
          <p:cNvGrpSpPr/>
          <p:nvPr/>
        </p:nvGrpSpPr>
        <p:grpSpPr>
          <a:xfrm>
            <a:off x="15272658" y="9472741"/>
            <a:ext cx="14116482" cy="2111192"/>
            <a:chOff x="15272658" y="9459678"/>
            <a:chExt cx="14116482" cy="2111192"/>
          </a:xfrm>
        </p:grpSpPr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A123F419-C53C-83B2-CB8C-A3E0A5610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2658" y="9459678"/>
              <a:ext cx="14116482" cy="944149"/>
            </a:xfrm>
            <a:prstGeom prst="rect">
              <a:avLst/>
            </a:prstGeom>
            <a:solidFill>
              <a:srgbClr val="3E679B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lIns="137126" tIns="0" rIns="137126" bIns="0" anchor="t" anchorCtr="0"/>
            <a:lstStyle/>
            <a:p>
              <a:pPr algn="ctr" defTabSz="4702588"/>
              <a:r>
                <a:rPr lang="en-US" sz="5400" b="1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Methods</a:t>
              </a:r>
            </a:p>
          </p:txBody>
        </p:sp>
        <p:sp>
          <p:nvSpPr>
            <p:cNvPr id="13" name="Rectangle 28">
              <a:extLst>
                <a:ext uri="{FF2B5EF4-FFF2-40B4-BE49-F238E27FC236}">
                  <a16:creationId xmlns:a16="http://schemas.microsoft.com/office/drawing/2014/main" id="{14A7DCEF-9F44-77E4-7316-93355F5F2192}"/>
                </a:ext>
              </a:extLst>
            </p:cNvPr>
            <p:cNvSpPr/>
            <p:nvPr/>
          </p:nvSpPr>
          <p:spPr>
            <a:xfrm>
              <a:off x="15272658" y="10493652"/>
              <a:ext cx="1411648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3200" dirty="0" err="1">
                  <a:latin typeface="Century Gothic" panose="020B0502020202020204" pitchFamily="34" charset="0"/>
                </a:rPr>
                <a:t>Briefly</a:t>
              </a:r>
              <a:r>
                <a:rPr lang="ru-RU" sz="3200" dirty="0">
                  <a:latin typeface="Century Gothic" panose="020B0502020202020204" pitchFamily="34" charset="0"/>
                </a:rPr>
                <a:t> </a:t>
              </a:r>
              <a:r>
                <a:rPr lang="ru-RU" sz="3200" dirty="0" err="1">
                  <a:latin typeface="Century Gothic" panose="020B0502020202020204" pitchFamily="34" charset="0"/>
                </a:rPr>
                <a:t>describe</a:t>
              </a:r>
              <a:r>
                <a:rPr lang="ru-RU" sz="3200" dirty="0">
                  <a:latin typeface="Century Gothic" panose="020B0502020202020204" pitchFamily="34" charset="0"/>
                </a:rPr>
                <a:t> </a:t>
              </a:r>
              <a:r>
                <a:rPr lang="ru-RU" sz="3200" dirty="0" err="1">
                  <a:latin typeface="Century Gothic" panose="020B0502020202020204" pitchFamily="34" charset="0"/>
                </a:rPr>
                <a:t>the</a:t>
              </a:r>
              <a:r>
                <a:rPr lang="ru-RU" sz="3200" dirty="0">
                  <a:latin typeface="Century Gothic" panose="020B0502020202020204" pitchFamily="34" charset="0"/>
                </a:rPr>
                <a:t> </a:t>
              </a:r>
              <a:r>
                <a:rPr lang="ru-RU" sz="3200" dirty="0" err="1">
                  <a:latin typeface="Century Gothic" panose="020B0502020202020204" pitchFamily="34" charset="0"/>
                </a:rPr>
                <a:t>main</a:t>
              </a:r>
              <a:r>
                <a:rPr lang="ru-RU" sz="3200" dirty="0">
                  <a:latin typeface="Century Gothic" panose="020B0502020202020204" pitchFamily="34" charset="0"/>
                </a:rPr>
                <a:t> </a:t>
              </a:r>
              <a:r>
                <a:rPr lang="ru-RU" sz="3200" dirty="0" err="1">
                  <a:latin typeface="Century Gothic" panose="020B0502020202020204" pitchFamily="34" charset="0"/>
                </a:rPr>
                <a:t>methods</a:t>
              </a:r>
              <a:r>
                <a:rPr lang="ru-RU" sz="3200" dirty="0">
                  <a:latin typeface="Century Gothic" panose="020B0502020202020204" pitchFamily="34" charset="0"/>
                </a:rPr>
                <a:t> </a:t>
              </a:r>
              <a:r>
                <a:rPr lang="ru-RU" sz="3200" dirty="0" err="1">
                  <a:latin typeface="Century Gothic" panose="020B0502020202020204" pitchFamily="34" charset="0"/>
                </a:rPr>
                <a:t>or</a:t>
              </a:r>
              <a:r>
                <a:rPr lang="ru-RU" sz="3200" dirty="0">
                  <a:latin typeface="Century Gothic" panose="020B0502020202020204" pitchFamily="34" charset="0"/>
                </a:rPr>
                <a:t> </a:t>
              </a:r>
              <a:r>
                <a:rPr lang="ru-RU" sz="3200" dirty="0" err="1">
                  <a:latin typeface="Century Gothic" panose="020B0502020202020204" pitchFamily="34" charset="0"/>
                </a:rPr>
                <a:t>treatments</a:t>
              </a:r>
              <a:r>
                <a:rPr lang="ru-RU" sz="3200" dirty="0">
                  <a:latin typeface="Century Gothic" panose="020B0502020202020204" pitchFamily="34" charset="0"/>
                </a:rPr>
                <a:t> </a:t>
              </a:r>
              <a:r>
                <a:rPr lang="ru-RU" sz="3200" dirty="0" err="1">
                  <a:latin typeface="Century Gothic" panose="020B0502020202020204" pitchFamily="34" charset="0"/>
                </a:rPr>
                <a:t>applied</a:t>
              </a:r>
              <a:r>
                <a:rPr lang="ru-RU" sz="3200" dirty="0">
                  <a:latin typeface="Century Gothic" panose="020B0502020202020204" pitchFamily="34" charset="0"/>
                </a:rPr>
                <a:t>.</a:t>
              </a:r>
              <a:endParaRPr lang="en-US" sz="3200" dirty="0">
                <a:latin typeface="Century Gothic" panose="020B0502020202020204" pitchFamily="34" charset="0"/>
              </a:endParaRPr>
            </a:p>
            <a:p>
              <a:pPr algn="just"/>
              <a:r>
                <a:rPr lang="en-US" sz="3200" dirty="0">
                  <a:latin typeface="Century Gothic" panose="020B0502020202020204" pitchFamily="34" charset="0"/>
                </a:rPr>
                <a:t> </a:t>
              </a:r>
              <a:endParaRPr lang="en-GB" sz="32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5F89E557-7DA7-BE9B-028F-41D6D801B09C}"/>
              </a:ext>
            </a:extLst>
          </p:cNvPr>
          <p:cNvGrpSpPr/>
          <p:nvPr/>
        </p:nvGrpSpPr>
        <p:grpSpPr>
          <a:xfrm>
            <a:off x="862610" y="16303673"/>
            <a:ext cx="28502260" cy="2613381"/>
            <a:chOff x="862610" y="16303673"/>
            <a:chExt cx="28502260" cy="2613381"/>
          </a:xfrm>
        </p:grpSpPr>
        <p:sp>
          <p:nvSpPr>
            <p:cNvPr id="20" name="Rectangle 30">
              <a:extLst>
                <a:ext uri="{FF2B5EF4-FFF2-40B4-BE49-F238E27FC236}">
                  <a16:creationId xmlns:a16="http://schemas.microsoft.com/office/drawing/2014/main" id="{AC23E710-49D4-10F6-B832-8DA17976F2E2}"/>
                </a:ext>
              </a:extLst>
            </p:cNvPr>
            <p:cNvSpPr/>
            <p:nvPr/>
          </p:nvSpPr>
          <p:spPr>
            <a:xfrm>
              <a:off x="15264544" y="17329976"/>
              <a:ext cx="13994310" cy="15744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200" dirty="0">
                  <a:latin typeface="Century Gothic" panose="020B0502020202020204" pitchFamily="34" charset="0"/>
                </a:rPr>
                <a:t>Use tables, graphs, and diagrams to visualize the data.</a:t>
              </a:r>
            </a:p>
            <a:p>
              <a:pPr algn="just"/>
              <a:endParaRPr lang="ru-RU" sz="3200" dirty="0">
                <a:latin typeface="Century Gothic" panose="020B0502020202020204" pitchFamily="34" charset="0"/>
              </a:endParaRPr>
            </a:p>
            <a:p>
              <a:pPr algn="just">
                <a:lnSpc>
                  <a:spcPct val="110000"/>
                </a:lnSpc>
              </a:pPr>
              <a:r>
                <a:rPr lang="en-US" sz="3200" dirty="0">
                  <a:latin typeface="Century Gothic" panose="020B0502020202020204" pitchFamily="34" charset="0"/>
                </a:rPr>
                <a:t> </a:t>
              </a:r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DA171D3F-8089-877D-8CED-045EBB1C3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610" y="16303673"/>
              <a:ext cx="28502260" cy="944149"/>
            </a:xfrm>
            <a:prstGeom prst="rect">
              <a:avLst/>
            </a:prstGeom>
            <a:solidFill>
              <a:srgbClr val="3E679B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lIns="137126" tIns="0" rIns="137126" bIns="0" anchor="t" anchorCtr="0"/>
            <a:lstStyle/>
            <a:p>
              <a:pPr algn="ctr" defTabSz="4702588"/>
              <a:r>
                <a:rPr lang="cs-CZ" sz="5400" b="1" dirty="0" err="1">
                  <a:solidFill>
                    <a:srgbClr val="FFFFFF"/>
                  </a:solidFill>
                  <a:latin typeface="Century Gothic" panose="020B0502020202020204" pitchFamily="34" charset="0"/>
                </a:rPr>
                <a:t>Results</a:t>
              </a:r>
              <a:endParaRPr lang="en-US" sz="5400" b="1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Rectangle 30">
              <a:extLst>
                <a:ext uri="{FF2B5EF4-FFF2-40B4-BE49-F238E27FC236}">
                  <a16:creationId xmlns:a16="http://schemas.microsoft.com/office/drawing/2014/main" id="{DE50B8F7-AE64-42C1-EB93-B1B75D64F5BB}"/>
                </a:ext>
              </a:extLst>
            </p:cNvPr>
            <p:cNvSpPr/>
            <p:nvPr/>
          </p:nvSpPr>
          <p:spPr>
            <a:xfrm>
              <a:off x="991150" y="17347394"/>
              <a:ext cx="1399431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200" dirty="0">
                  <a:latin typeface="Century Gothic" panose="020B0502020202020204" pitchFamily="34" charset="0"/>
                </a:rPr>
                <a:t>Summarize the main findings</a:t>
              </a:r>
              <a:r>
                <a:rPr lang="uk-UA" sz="3200" dirty="0">
                  <a:latin typeface="Century Gothic" panose="020B0502020202020204" pitchFamily="34" charset="0"/>
                </a:rPr>
                <a:t>.</a:t>
              </a:r>
              <a:endParaRPr lang="en-US" sz="3200" dirty="0">
                <a:latin typeface="Century Gothic" panose="020B0502020202020204" pitchFamily="34" charset="0"/>
              </a:endParaRPr>
            </a:p>
            <a:p>
              <a:pPr algn="just"/>
              <a:endParaRPr lang="ru-RU" sz="3200" dirty="0">
                <a:latin typeface="Century Gothic" panose="020B0502020202020204" pitchFamily="34" charset="0"/>
              </a:endParaRPr>
            </a:p>
            <a:p>
              <a:pPr algn="just"/>
              <a:r>
                <a:rPr lang="en-US" sz="3200" dirty="0">
                  <a:latin typeface="Century Gothic" panose="020B0502020202020204" pitchFamily="34" charset="0"/>
                </a:rPr>
                <a:t> </a:t>
              </a: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6B4D0517-DB2C-232E-71C7-03E456351036}"/>
              </a:ext>
            </a:extLst>
          </p:cNvPr>
          <p:cNvGrpSpPr/>
          <p:nvPr/>
        </p:nvGrpSpPr>
        <p:grpSpPr>
          <a:xfrm>
            <a:off x="887082" y="9471521"/>
            <a:ext cx="14116482" cy="2118567"/>
            <a:chOff x="887082" y="9471521"/>
            <a:chExt cx="14116482" cy="2118567"/>
          </a:xfrm>
          <a:scene3d>
            <a:camera prst="obliqueTopRight"/>
            <a:lightRig rig="threePt" dir="t"/>
          </a:scene3d>
        </p:grpSpPr>
        <p:sp>
          <p:nvSpPr>
            <p:cNvPr id="4" name="Rectangle 10">
              <a:extLst>
                <a:ext uri="{FF2B5EF4-FFF2-40B4-BE49-F238E27FC236}">
                  <a16:creationId xmlns:a16="http://schemas.microsoft.com/office/drawing/2014/main" id="{CEC4F246-794F-3FF2-7D08-0BEE34220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082" y="9471521"/>
              <a:ext cx="14116482" cy="944149"/>
            </a:xfrm>
            <a:prstGeom prst="rect">
              <a:avLst/>
            </a:prstGeom>
            <a:solidFill>
              <a:srgbClr val="3E679B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>
              <a:bevelT w="165100" prst="coolSlant"/>
            </a:sp3d>
          </p:spPr>
          <p:txBody>
            <a:bodyPr wrap="none" lIns="137126" tIns="0" rIns="137126" bIns="0" anchor="t" anchorCtr="0"/>
            <a:lstStyle/>
            <a:p>
              <a:pPr algn="ctr" defTabSz="4702588">
                <a:defRPr/>
              </a:pPr>
              <a:r>
                <a:rPr lang="en-US" sz="5400" b="1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Introduction</a:t>
              </a:r>
              <a:r>
                <a:rPr lang="cs-CZ" sz="5400" b="1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     </a:t>
              </a:r>
              <a:endParaRPr lang="en-US" sz="5400" b="1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1">
              <a:extLst>
                <a:ext uri="{FF2B5EF4-FFF2-40B4-BE49-F238E27FC236}">
                  <a16:creationId xmlns:a16="http://schemas.microsoft.com/office/drawing/2014/main" id="{F892A946-F700-89A2-9A27-FA0F0F006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4408" y="10512892"/>
              <a:ext cx="13971052" cy="1077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9pPr>
            </a:lstStyle>
            <a:p>
              <a:pPr marL="0" lvl="1" algn="just" eaLnBrk="1" hangingPunct="1"/>
              <a:r>
                <a:rPr lang="en-US" sz="3200" dirty="0">
                  <a:latin typeface="Century Gothic" panose="020B0502020202020204" pitchFamily="34" charset="0"/>
                  <a:ea typeface="+mn-ea"/>
                </a:rPr>
                <a:t>Highlight the purpose of the study within this broader context.</a:t>
              </a:r>
            </a:p>
            <a:p>
              <a:pPr marL="0" lvl="1" algn="just" eaLnBrk="1" hangingPunct="1"/>
              <a:endParaRPr lang="en-US" sz="3200" dirty="0">
                <a:latin typeface="Century Gothic" panose="020B0502020202020204" pitchFamily="34" charset="0"/>
                <a:ea typeface="+mn-ea"/>
              </a:endParaRPr>
            </a:p>
          </p:txBody>
        </p:sp>
      </p:grp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3EB087CF-0C13-5DB5-B03D-C075AA9CE5A5}"/>
              </a:ext>
            </a:extLst>
          </p:cNvPr>
          <p:cNvSpPr txBox="1">
            <a:spLocks/>
          </p:cNvSpPr>
          <p:nvPr/>
        </p:nvSpPr>
        <p:spPr>
          <a:xfrm>
            <a:off x="862609" y="5799307"/>
            <a:ext cx="30153892" cy="221481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5400" b="1" dirty="0">
                <a:latin typeface="Century Gothic" panose="020B0502020202020204" pitchFamily="34" charset="0"/>
              </a:rPr>
              <a:t>AUTHORS</a:t>
            </a:r>
          </a:p>
          <a:p>
            <a:endParaRPr lang="en-US" sz="5400" b="1" dirty="0">
              <a:latin typeface="Century Gothic" panose="020B0502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4800" b="1" dirty="0">
                <a:latin typeface="Century Gothic" panose="020B0502020202020204" pitchFamily="34" charset="0"/>
              </a:rPr>
              <a:t>Institutions</a:t>
            </a:r>
            <a:endParaRPr lang="en-GB" sz="4800" b="1" dirty="0">
              <a:latin typeface="Century Gothic" panose="020B0502020202020204" pitchFamily="34" charset="0"/>
            </a:endParaRPr>
          </a:p>
          <a:p>
            <a:endParaRPr lang="en-US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 Placeholder 1">
            <a:extLst>
              <a:ext uri="{FF2B5EF4-FFF2-40B4-BE49-F238E27FC236}">
                <a16:creationId xmlns:a16="http://schemas.microsoft.com/office/drawing/2014/main" id="{52303761-CDFD-537F-2BEE-A7EA8D75A2A8}"/>
              </a:ext>
            </a:extLst>
          </p:cNvPr>
          <p:cNvSpPr txBox="1">
            <a:spLocks/>
          </p:cNvSpPr>
          <p:nvPr/>
        </p:nvSpPr>
        <p:spPr>
          <a:xfrm>
            <a:off x="991150" y="2039807"/>
            <a:ext cx="20285075" cy="323144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8000" b="1" cap="all" dirty="0">
                <a:latin typeface="Century Gothic" panose="020B0502020202020204" pitchFamily="34" charset="0"/>
                <a:cs typeface="Aharoni" panose="02010803020104030203" pitchFamily="2" charset="-79"/>
              </a:rPr>
              <a:t>Title</a:t>
            </a:r>
            <a:endParaRPr lang="en-GB" sz="8000" b="1" dirty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endParaRPr lang="en-US" sz="7200" b="1" dirty="0"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AAB463ED-8307-399E-84F4-9419741D657B}"/>
              </a:ext>
            </a:extLst>
          </p:cNvPr>
          <p:cNvSpPr/>
          <p:nvPr/>
        </p:nvSpPr>
        <p:spPr>
          <a:xfrm flipV="1">
            <a:off x="890320" y="5477726"/>
            <a:ext cx="14095140" cy="56274"/>
          </a:xfrm>
          <a:prstGeom prst="line">
            <a:avLst/>
          </a:prstGeom>
          <a:ln w="47625" cap="rnd">
            <a:solidFill>
              <a:srgbClr val="74747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uk-UA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6728D3B-0AF0-4D70-A1BF-9FE338ED7367}"/>
              </a:ext>
            </a:extLst>
          </p:cNvPr>
          <p:cNvGrpSpPr/>
          <p:nvPr/>
        </p:nvGrpSpPr>
        <p:grpSpPr>
          <a:xfrm>
            <a:off x="862609" y="30116732"/>
            <a:ext cx="28510287" cy="1593228"/>
            <a:chOff x="10055364" y="9300410"/>
            <a:chExt cx="9117539" cy="1593228"/>
          </a:xfrm>
        </p:grpSpPr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C757336A-EBC9-A18E-C444-775BD10F8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7931" y="9300410"/>
              <a:ext cx="9114972" cy="944149"/>
            </a:xfrm>
            <a:prstGeom prst="rect">
              <a:avLst/>
            </a:prstGeom>
            <a:solidFill>
              <a:srgbClr val="3E679B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lIns="137126" tIns="0" rIns="137126" bIns="0" anchor="t" anchorCtr="0"/>
            <a:lstStyle/>
            <a:p>
              <a:pPr algn="ctr" defTabSz="4702588"/>
              <a:r>
                <a:rPr lang="en-US" sz="5400" b="1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Conclusion</a:t>
              </a:r>
            </a:p>
          </p:txBody>
        </p:sp>
        <p:sp>
          <p:nvSpPr>
            <p:cNvPr id="9" name="Rectangle 30">
              <a:extLst>
                <a:ext uri="{FF2B5EF4-FFF2-40B4-BE49-F238E27FC236}">
                  <a16:creationId xmlns:a16="http://schemas.microsoft.com/office/drawing/2014/main" id="{55846EA7-BD2C-15FE-5DD0-49298B3983DC}"/>
                </a:ext>
              </a:extLst>
            </p:cNvPr>
            <p:cNvSpPr/>
            <p:nvPr/>
          </p:nvSpPr>
          <p:spPr>
            <a:xfrm>
              <a:off x="10055364" y="10304053"/>
              <a:ext cx="9109909" cy="58958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just">
                <a:lnSpc>
                  <a:spcPct val="110000"/>
                </a:lnSpc>
              </a:pPr>
              <a:r>
                <a:rPr lang="en-US" sz="3200" dirty="0">
                  <a:latin typeface="Century Gothic" panose="020B0502020202020204" pitchFamily="34" charset="0"/>
                </a:rPr>
                <a:t>Indicate the main conclusions or interpretations</a:t>
              </a:r>
              <a:r>
                <a:rPr lang="uk-UA" sz="3200" dirty="0">
                  <a:latin typeface="Century Gothic" panose="020B0502020202020204" pitchFamily="34" charset="0"/>
                </a:rPr>
                <a:t>.</a:t>
              </a:r>
              <a:r>
                <a:rPr lang="en-US" sz="3200" dirty="0">
                  <a:latin typeface="Century Gothic" panose="020B0502020202020204" pitchFamily="34" charset="0"/>
                </a:rPr>
                <a:t>  </a:t>
              </a:r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D339491-5C98-312F-F4E4-C02D411E9764}"/>
              </a:ext>
            </a:extLst>
          </p:cNvPr>
          <p:cNvGrpSpPr/>
          <p:nvPr/>
        </p:nvGrpSpPr>
        <p:grpSpPr>
          <a:xfrm>
            <a:off x="15232554" y="36770511"/>
            <a:ext cx="14116482" cy="1684064"/>
            <a:chOff x="732400" y="24296255"/>
            <a:chExt cx="9114972" cy="1684064"/>
          </a:xfrm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595085FB-5759-5DD4-88E3-5CEF64A9D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00" y="24296255"/>
              <a:ext cx="9114972" cy="944149"/>
            </a:xfrm>
            <a:prstGeom prst="rect">
              <a:avLst/>
            </a:prstGeom>
            <a:solidFill>
              <a:srgbClr val="3E679B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lIns="137126" tIns="0" rIns="137126" bIns="0" anchor="t" anchorCtr="0"/>
            <a:lstStyle/>
            <a:p>
              <a:pPr algn="ctr" defTabSz="4702588"/>
              <a:r>
                <a:rPr lang="cs-CZ" sz="5400" b="1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References</a:t>
              </a:r>
              <a:endParaRPr lang="en-US" sz="5400" b="1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73FFAFB1-001A-10BC-1AEE-D4A150957F2D}"/>
                </a:ext>
              </a:extLst>
            </p:cNvPr>
            <p:cNvSpPr/>
            <p:nvPr/>
          </p:nvSpPr>
          <p:spPr>
            <a:xfrm>
              <a:off x="732400" y="25395544"/>
              <a:ext cx="9114972" cy="58477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just"/>
              <a:r>
                <a:rPr lang="cs-CZ" sz="3200" dirty="0">
                  <a:latin typeface="Century Gothic" panose="020B0502020202020204" pitchFamily="34" charset="0"/>
                </a:rPr>
                <a:t>Text</a:t>
              </a:r>
              <a:r>
                <a:rPr lang="en-US" sz="3200" dirty="0">
                  <a:latin typeface="Century Gothic" panose="020B0502020202020204" pitchFamily="34" charset="0"/>
                </a:rPr>
                <a:t>. </a:t>
              </a:r>
              <a:endParaRPr lang="en-GB" sz="32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28C6F3A0-E81F-F654-C74B-64B89F13169B}"/>
              </a:ext>
            </a:extLst>
          </p:cNvPr>
          <p:cNvGrpSpPr/>
          <p:nvPr/>
        </p:nvGrpSpPr>
        <p:grpSpPr>
          <a:xfrm>
            <a:off x="862611" y="36767171"/>
            <a:ext cx="14180050" cy="2714307"/>
            <a:chOff x="793634" y="9300410"/>
            <a:chExt cx="9156018" cy="2714307"/>
          </a:xfrm>
        </p:grpSpPr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93BF1017-5E28-1E09-9FC1-0655C7358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615" y="9300410"/>
              <a:ext cx="9114972" cy="944149"/>
            </a:xfrm>
            <a:prstGeom prst="rect">
              <a:avLst/>
            </a:prstGeom>
            <a:solidFill>
              <a:srgbClr val="3E679B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lIns="137126" tIns="0" rIns="137126" bIns="0" anchor="t" anchorCtr="0"/>
            <a:lstStyle/>
            <a:p>
              <a:pPr algn="ctr" defTabSz="4702588">
                <a:defRPr/>
              </a:pPr>
              <a:r>
                <a:rPr lang="cs-CZ" sz="5400" b="1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Acknowledgement</a:t>
              </a:r>
              <a:endParaRPr lang="en-US" sz="5400" b="1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91E3BC2D-458C-0C94-5613-ECD32F3223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634" y="10341781"/>
              <a:ext cx="9156018" cy="1672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9pPr>
            </a:lstStyle>
            <a:p>
              <a:pPr marL="0" lvl="1" algn="just" eaLnBrk="1" hangingPunct="1">
                <a:lnSpc>
                  <a:spcPct val="110000"/>
                </a:lnSpc>
              </a:pPr>
              <a:r>
                <a:rPr lang="en-US" sz="3200" dirty="0">
                  <a:latin typeface="Century Gothic" panose="020B0502020202020204" pitchFamily="34" charset="0"/>
                </a:rPr>
                <a:t>Authors may acknowledge any potential funding, projects, or other relevant support.</a:t>
              </a:r>
              <a:endParaRPr lang="ru-RU" sz="3200" dirty="0">
                <a:latin typeface="Century Gothic" panose="020B0502020202020204" pitchFamily="34" charset="0"/>
              </a:endParaRPr>
            </a:p>
            <a:p>
              <a:pPr marL="0" lvl="1" algn="just" eaLnBrk="1" hangingPunct="1">
                <a:lnSpc>
                  <a:spcPct val="110000"/>
                </a:lnSpc>
              </a:pPr>
              <a:endParaRPr lang="cs-CZ" sz="32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6" name="AutoShape 4">
            <a:extLst>
              <a:ext uri="{FF2B5EF4-FFF2-40B4-BE49-F238E27FC236}">
                <a16:creationId xmlns:a16="http://schemas.microsoft.com/office/drawing/2014/main" id="{3057E121-23E0-D71B-814A-32AB0E3B588F}"/>
              </a:ext>
            </a:extLst>
          </p:cNvPr>
          <p:cNvSpPr/>
          <p:nvPr/>
        </p:nvSpPr>
        <p:spPr>
          <a:xfrm flipV="1">
            <a:off x="887082" y="41200251"/>
            <a:ext cx="28461954" cy="52250"/>
          </a:xfrm>
          <a:prstGeom prst="line">
            <a:avLst/>
          </a:prstGeom>
          <a:ln w="47625" cap="rnd">
            <a:solidFill>
              <a:srgbClr val="74747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uk-UA"/>
          </a:p>
        </p:txBody>
      </p:sp>
      <p:sp>
        <p:nvSpPr>
          <p:cNvPr id="37" name="TextBox 21">
            <a:extLst>
              <a:ext uri="{FF2B5EF4-FFF2-40B4-BE49-F238E27FC236}">
                <a16:creationId xmlns:a16="http://schemas.microsoft.com/office/drawing/2014/main" id="{0E131E7C-F763-8A10-79AA-41C279B01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978" y="41311995"/>
            <a:ext cx="14116482" cy="59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algn="just" eaLnBrk="1" hangingPunct="1">
              <a:lnSpc>
                <a:spcPct val="110000"/>
              </a:lnSpc>
            </a:pPr>
            <a:r>
              <a:rPr lang="en-US" sz="3200" dirty="0">
                <a:latin typeface="Century Gothic" panose="020B0502020202020204" pitchFamily="34" charset="0"/>
              </a:rPr>
              <a:t>Contact information</a:t>
            </a:r>
            <a:endParaRPr lang="cs-CZ" sz="32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F60552-AC9C-A384-8A9B-E4425A88D49B}"/>
              </a:ext>
            </a:extLst>
          </p:cNvPr>
          <p:cNvSpPr txBox="1"/>
          <p:nvPr/>
        </p:nvSpPr>
        <p:spPr>
          <a:xfrm>
            <a:off x="11745912" y="27284710"/>
            <a:ext cx="16526884" cy="113127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lnSpc>
                <a:spcPct val="110000"/>
              </a:lnSpc>
              <a:defRPr sz="3200">
                <a:latin typeface="Century Gothic" panose="020B0502020202020204" pitchFamily="34" charset="0"/>
              </a:defRPr>
            </a:lvl1pPr>
          </a:lstStyle>
          <a:p>
            <a:br>
              <a:rPr lang="en-GB" dirty="0"/>
            </a:br>
            <a:endParaRPr lang="uk-UA" dirty="0"/>
          </a:p>
        </p:txBody>
      </p:sp>
      <p:sp>
        <p:nvSpPr>
          <p:cNvPr id="24" name="Rectangle 30">
            <a:extLst>
              <a:ext uri="{FF2B5EF4-FFF2-40B4-BE49-F238E27FC236}">
                <a16:creationId xmlns:a16="http://schemas.microsoft.com/office/drawing/2014/main" id="{A88E38C0-8792-F892-FF4A-4C8022C29636}"/>
              </a:ext>
            </a:extLst>
          </p:cNvPr>
          <p:cNvSpPr/>
          <p:nvPr/>
        </p:nvSpPr>
        <p:spPr>
          <a:xfrm>
            <a:off x="16280903" y="1290547"/>
            <a:ext cx="663809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Your logo</a:t>
            </a:r>
            <a:r>
              <a:rPr lang="uk-U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US" sz="3200" dirty="0">
              <a:latin typeface="Century Gothic" panose="020B0502020202020204" pitchFamily="34" charset="0"/>
            </a:endParaRPr>
          </a:p>
          <a:p>
            <a:pPr algn="ctr"/>
            <a:endParaRPr lang="uk-UA" sz="3200" dirty="0">
              <a:latin typeface="Century Gothic" panose="020B0502020202020204" pitchFamily="34" charset="0"/>
            </a:endParaRPr>
          </a:p>
          <a:p>
            <a:pPr algn="ctr"/>
            <a:endParaRPr lang="ru-RU" sz="3200" dirty="0">
              <a:latin typeface="Century Gothic" panose="020B0502020202020204" pitchFamily="34" charset="0"/>
            </a:endParaRPr>
          </a:p>
          <a:p>
            <a:pPr algn="ctr"/>
            <a:r>
              <a:rPr lang="en-US" sz="3200" dirty="0">
                <a:latin typeface="Century Gothic" panose="020B0502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88953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Тема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3b2f274-1ab0-4257-bb89-38984b9ade0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081214D8E0DC0499E9113BC95CA36DB" ma:contentTypeVersion="18" ma:contentTypeDescription="Vytvoří nový dokument" ma:contentTypeScope="" ma:versionID="2e93eaa4e44e8c854f8ab11ac550af71">
  <xsd:schema xmlns:xsd="http://www.w3.org/2001/XMLSchema" xmlns:xs="http://www.w3.org/2001/XMLSchema" xmlns:p="http://schemas.microsoft.com/office/2006/metadata/properties" xmlns:ns3="d3b2f274-1ab0-4257-bb89-38984b9ade0c" xmlns:ns4="294c03ea-7f78-4707-9fea-374985b18cd0" targetNamespace="http://schemas.microsoft.com/office/2006/metadata/properties" ma:root="true" ma:fieldsID="871ec977bc2ed5183c5d91ba33cb6bc7" ns3:_="" ns4:_="">
    <xsd:import namespace="d3b2f274-1ab0-4257-bb89-38984b9ade0c"/>
    <xsd:import namespace="294c03ea-7f78-4707-9fea-374985b18cd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SearchPropertie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ystem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2f274-1ab0-4257-bb89-38984b9ade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4c03ea-7f78-4707-9fea-374985b18cd0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6459B8-C130-46A2-B198-5A2563A8F2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5C7B98-967D-4112-A3DC-F8575A8732BB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d3b2f274-1ab0-4257-bb89-38984b9ade0c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294c03ea-7f78-4707-9fea-374985b18cd0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B1CCBF8-F050-4457-BEC9-E5EF6344D7F1}">
  <ds:schemaRefs>
    <ds:schemaRef ds:uri="294c03ea-7f78-4707-9fea-374985b18cd0"/>
    <ds:schemaRef ds:uri="d3b2f274-1ab0-4257-bb89-38984b9ade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</TotalTime>
  <Words>80</Words>
  <Application>Microsoft Office PowerPoint</Application>
  <PresentationFormat>Произвольный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Aptos</vt:lpstr>
      <vt:lpstr>Arial</vt:lpstr>
      <vt:lpstr>Century Gothic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Chubur Viktoriia</dc:creator>
  <cp:lastModifiedBy>Chubur Viktoriia</cp:lastModifiedBy>
  <cp:revision>5</cp:revision>
  <dcterms:created xsi:type="dcterms:W3CDTF">2024-05-09T11:30:35Z</dcterms:created>
  <dcterms:modified xsi:type="dcterms:W3CDTF">2024-05-10T11:02:33Z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0x010100A081214D8E0DC0499E9113BC95CA36DB</vt:lpwstr>
  </property>
</Properties>
</file>